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  <p:sldMasterId id="2147483677" r:id="rId2"/>
    <p:sldMasterId id="2147483700" r:id="rId3"/>
  </p:sldMasterIdLst>
  <p:notesMasterIdLst>
    <p:notesMasterId r:id="rId21"/>
  </p:notesMasterIdLst>
  <p:sldIdLst>
    <p:sldId id="257" r:id="rId4"/>
    <p:sldId id="258" r:id="rId5"/>
    <p:sldId id="275" r:id="rId6"/>
    <p:sldId id="261" r:id="rId7"/>
    <p:sldId id="259" r:id="rId8"/>
    <p:sldId id="274" r:id="rId9"/>
    <p:sldId id="26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6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65"/>
    <p:restoredTop sz="94641"/>
  </p:normalViewPr>
  <p:slideViewPr>
    <p:cSldViewPr snapToGrid="0" snapToObjects="1">
      <p:cViewPr varScale="1">
        <p:scale>
          <a:sx n="134" d="100"/>
          <a:sy n="134" d="100"/>
        </p:scale>
        <p:origin x="4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00A75D-7912-954B-A091-261CE837DA1C}" type="datetimeFigureOut">
              <a:rPr lang="en-US" smtClean="0"/>
              <a:t>11/6/18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23A1E6-C09F-534A-BAF6-04F66B482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4717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851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0395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4861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9805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81E3F2-DAAF-5A4F-878C-0590ABFF007A}" type="datetime1">
              <a:rPr lang="en-US" smtClean="0"/>
              <a:t>11/6/18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09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E129CA-B29E-EC41-B16D-ED3BC84BAAB3}" type="datetime1">
              <a:rPr lang="en-US" smtClean="0"/>
              <a:t>11/6/18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101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468DC-CB96-A448-A5CF-AA2BFF91F99A}" type="datetime1">
              <a:rPr lang="en-US" smtClean="0"/>
              <a:t>11/6/18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79718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61017-593B-BE4E-B0EC-831B802BB79D}" type="datetime1">
              <a:rPr lang="en-US" smtClean="0"/>
              <a:t>11/6/18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4264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21F31-062F-7C4E-AF8D-AAC479184659}" type="datetime1">
              <a:rPr lang="en-US" smtClean="0"/>
              <a:t>11/6/18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728049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1977B-D5F3-B249-9529-927CC7C4E7CA}" type="datetime1">
              <a:rPr lang="en-US" smtClean="0"/>
              <a:t>11/6/18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82024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163728-DC8E-9D40-A753-C20090081400}" type="datetime1">
              <a:rPr lang="en-US" smtClean="0"/>
              <a:t>11/6/18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56295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6FAB0-6F2A-D648-ACE0-792E6200E2A2}" type="datetime1">
              <a:rPr lang="en-US" smtClean="0"/>
              <a:t>11/6/18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8395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29526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625362" y="2644133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7466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333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5348" y="37529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4667" b="0" i="0" u="none" strike="noStrike" cap="none" dirty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625376" y="6104380"/>
            <a:ext cx="2390145" cy="26193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067" b="0" i="0" u="none" strike="noStrike" cap="none" dirty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1067" dirty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1067" b="0" i="0" u="none" strike="noStrike" cap="none" dirty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1067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371" y="827065"/>
            <a:ext cx="1817173" cy="382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78473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bg>
      <p:bgPr>
        <a:solidFill>
          <a:srgbClr val="295269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625333" y="2764433"/>
            <a:ext cx="10330128" cy="2214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24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24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dirty="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240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625339" y="23541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625348" y="6922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200" dirty="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3200" dirty="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625339" y="52370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432905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bg>
      <p:bgPr>
        <a:solidFill>
          <a:srgbClr val="6AB1D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625361" y="2542533"/>
            <a:ext cx="10895760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7466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7466" i="0" u="none" strike="noStrike" cap="none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7466" dirty="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333" dirty="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625348" y="3651300"/>
            <a:ext cx="10895760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4667" b="0" i="0" u="none" strike="noStrike" cap="none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523958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B3F0A5-1EC4-8942-9C92-FF3DDB092A64}" type="datetime1">
              <a:rPr lang="en-US" smtClean="0"/>
              <a:t>11/6/18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7418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Sub-section Slide">
    <p:bg>
      <p:bgPr>
        <a:solidFill>
          <a:srgbClr val="E6E7E8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625362" y="2542533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7466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333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625348" y="36513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4667" b="0" i="0" u="none" strike="noStrike" cap="none" dirty="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 dirty="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567972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Goal Sl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625367" y="2356352"/>
            <a:ext cx="10263197" cy="2880875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42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4267" b="0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42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4267" b="0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42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4267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625375" y="1417592"/>
            <a:ext cx="1047768" cy="47330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24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6685181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List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625333" y="2764433"/>
            <a:ext cx="10330128" cy="2214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333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24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24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24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625339" y="23541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625348" y="6922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200" dirty="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3200" dirty="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1" name="Shape 121"/>
          <p:cNvCxnSpPr/>
          <p:nvPr/>
        </p:nvCxnSpPr>
        <p:spPr>
          <a:xfrm>
            <a:off x="625339" y="52370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33201227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List 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733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25367" y="3391233"/>
            <a:ext cx="10947165" cy="2888435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2400" dirty="0"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2400" dirty="0"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2400" dirty="0"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2400" dirty="0"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2400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25375" y="653256"/>
            <a:ext cx="1079015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912232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List 2 - An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733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625375" y="653256"/>
            <a:ext cx="1079015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25367" y="3646933"/>
            <a:ext cx="10947200" cy="268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Font typeface="Dosis"/>
              <a:buChar char="●"/>
              <a:defRPr sz="3200">
                <a:latin typeface="Dosis"/>
                <a:ea typeface="Dosis"/>
                <a:cs typeface="Dosis"/>
                <a:sym typeface="Dosis"/>
              </a:defRPr>
            </a:lvl1pPr>
            <a:lvl2pPr marL="1219170" lvl="1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2pPr>
            <a:lvl3pPr marL="1828754" lvl="2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3pPr>
            <a:lvl4pPr marL="2438339" lvl="3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800">
                <a:latin typeface="Dosis"/>
                <a:ea typeface="Dosis"/>
                <a:cs typeface="Dosis"/>
                <a:sym typeface="Dosis"/>
              </a:defRPr>
            </a:lvl4pPr>
            <a:lvl5pPr marL="3047924" lvl="4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5pPr>
            <a:lvl6pPr marL="3657509" lvl="5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6pPr>
            <a:lvl7pPr marL="4267093" lvl="6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800">
                <a:latin typeface="Dosis"/>
                <a:ea typeface="Dosis"/>
                <a:cs typeface="Dosis"/>
                <a:sym typeface="Dosis"/>
              </a:defRPr>
            </a:lvl7pPr>
            <a:lvl8pPr marL="4876678" lvl="7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8pPr>
            <a:lvl9pPr marL="5486263" lvl="8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03176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25366" y="3331500"/>
            <a:ext cx="5115075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733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25338" y="653267"/>
            <a:ext cx="4721397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6454667" y="3331500"/>
            <a:ext cx="5115075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2400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2400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6454667" y="4359367"/>
            <a:ext cx="5115075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467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625366" y="4359367"/>
            <a:ext cx="5115075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467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8295418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3-Colum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625367" y="1445033"/>
            <a:ext cx="109129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733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625367" y="4359367"/>
            <a:ext cx="3280168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25375" y="3289300"/>
            <a:ext cx="3280168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4460367" y="4348967"/>
            <a:ext cx="3278656" cy="202557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467" b="0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4460364" y="3284835"/>
            <a:ext cx="3278656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8258133" y="4348967"/>
            <a:ext cx="3280168" cy="202557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467" b="0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8293833" y="3280367"/>
            <a:ext cx="3278656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625343" y="653267"/>
            <a:ext cx="4048300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 dirty="0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 dirty="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26063426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4-Colum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714867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714867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9" name="Shape 149"/>
          <p:cNvCxnSpPr/>
          <p:nvPr/>
        </p:nvCxnSpPr>
        <p:spPr>
          <a:xfrm>
            <a:off x="714864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0" name="Shape 150"/>
          <p:cNvSpPr/>
          <p:nvPr/>
        </p:nvSpPr>
        <p:spPr>
          <a:xfrm>
            <a:off x="34929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1" name="Shape 151"/>
          <p:cNvCxnSpPr/>
          <p:nvPr/>
        </p:nvCxnSpPr>
        <p:spPr>
          <a:xfrm>
            <a:off x="3492897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2" name="Shape 152"/>
          <p:cNvSpPr/>
          <p:nvPr/>
        </p:nvSpPr>
        <p:spPr>
          <a:xfrm>
            <a:off x="34929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62907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6300580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5" name="Shape 155"/>
          <p:cNvSpPr/>
          <p:nvPr/>
        </p:nvSpPr>
        <p:spPr>
          <a:xfrm>
            <a:off x="62907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90885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7" name="Shape 157"/>
          <p:cNvCxnSpPr/>
          <p:nvPr/>
        </p:nvCxnSpPr>
        <p:spPr>
          <a:xfrm>
            <a:off x="9088497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8" name="Shape 158"/>
          <p:cNvSpPr/>
          <p:nvPr/>
        </p:nvSpPr>
        <p:spPr>
          <a:xfrm>
            <a:off x="90885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714867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714867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714867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714864" y="5065587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3" name="Shape 163"/>
          <p:cNvSpPr/>
          <p:nvPr/>
        </p:nvSpPr>
        <p:spPr>
          <a:xfrm>
            <a:off x="34929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4" name="Shape 164"/>
          <p:cNvCxnSpPr/>
          <p:nvPr/>
        </p:nvCxnSpPr>
        <p:spPr>
          <a:xfrm>
            <a:off x="3492897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5" name="Shape 165"/>
          <p:cNvSpPr/>
          <p:nvPr/>
        </p:nvSpPr>
        <p:spPr>
          <a:xfrm>
            <a:off x="34929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62907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7" name="Shape 167"/>
          <p:cNvCxnSpPr/>
          <p:nvPr/>
        </p:nvCxnSpPr>
        <p:spPr>
          <a:xfrm>
            <a:off x="6300580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8" name="Shape 168"/>
          <p:cNvSpPr/>
          <p:nvPr/>
        </p:nvSpPr>
        <p:spPr>
          <a:xfrm>
            <a:off x="62907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90885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 dirty="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0" name="Shape 170"/>
          <p:cNvCxnSpPr/>
          <p:nvPr/>
        </p:nvCxnSpPr>
        <p:spPr>
          <a:xfrm>
            <a:off x="9088497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1" name="Shape 171"/>
          <p:cNvSpPr/>
          <p:nvPr/>
        </p:nvSpPr>
        <p:spPr>
          <a:xfrm>
            <a:off x="90885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3492900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280751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9098384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714867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24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3492901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24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9068634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24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6290601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2400" dirty="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9" name="Shape 179"/>
          <p:cNvCxnSpPr/>
          <p:nvPr/>
        </p:nvCxnSpPr>
        <p:spPr>
          <a:xfrm>
            <a:off x="714864" y="1246987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0" name="Shape 180"/>
          <p:cNvCxnSpPr/>
          <p:nvPr/>
        </p:nvCxnSpPr>
        <p:spPr>
          <a:xfrm>
            <a:off x="3492897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1" name="Shape 181"/>
          <p:cNvCxnSpPr/>
          <p:nvPr/>
        </p:nvCxnSpPr>
        <p:spPr>
          <a:xfrm>
            <a:off x="6300580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2" name="Shape 182"/>
          <p:cNvCxnSpPr/>
          <p:nvPr/>
        </p:nvCxnSpPr>
        <p:spPr>
          <a:xfrm>
            <a:off x="9088497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83968186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Boxes Slid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3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609812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3" dirty="0"/>
          </a:p>
        </p:txBody>
      </p:sp>
      <p:sp>
        <p:nvSpPr>
          <p:cNvPr id="186" name="Shape 186"/>
          <p:cNvSpPr/>
          <p:nvPr/>
        </p:nvSpPr>
        <p:spPr>
          <a:xfrm>
            <a:off x="780963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133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836031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8" name="Shape 188"/>
          <p:cNvSpPr/>
          <p:nvPr/>
        </p:nvSpPr>
        <p:spPr>
          <a:xfrm>
            <a:off x="855377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73011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4473011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3" dirty="0"/>
          </a:p>
        </p:txBody>
      </p:sp>
      <p:sp>
        <p:nvSpPr>
          <p:cNvPr id="191" name="Shape 191"/>
          <p:cNvSpPr/>
          <p:nvPr/>
        </p:nvSpPr>
        <p:spPr>
          <a:xfrm>
            <a:off x="4644164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133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2" name="Shape 192"/>
          <p:cNvCxnSpPr/>
          <p:nvPr/>
        </p:nvCxnSpPr>
        <p:spPr>
          <a:xfrm>
            <a:off x="4699229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3" name="Shape 193"/>
          <p:cNvSpPr/>
          <p:nvPr/>
        </p:nvSpPr>
        <p:spPr>
          <a:xfrm>
            <a:off x="4718577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6211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8336211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3" dirty="0"/>
          </a:p>
        </p:txBody>
      </p:sp>
      <p:sp>
        <p:nvSpPr>
          <p:cNvPr id="196" name="Shape 196"/>
          <p:cNvSpPr/>
          <p:nvPr/>
        </p:nvSpPr>
        <p:spPr>
          <a:xfrm>
            <a:off x="8507363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133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 dirty="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8562429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Shape 198"/>
          <p:cNvSpPr/>
          <p:nvPr/>
        </p:nvSpPr>
        <p:spPr>
          <a:xfrm>
            <a:off x="8581776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 dirty="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 dirty="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 dirty="0"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494080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Single-Image Normal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8128000" y="0"/>
            <a:ext cx="4064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201" name="Shape 201"/>
          <p:cNvSpPr txBox="1"/>
          <p:nvPr/>
        </p:nvSpPr>
        <p:spPr>
          <a:xfrm>
            <a:off x="8388333" y="374600"/>
            <a:ext cx="3416400" cy="1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33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3733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8343933" y="2457400"/>
            <a:ext cx="3505200" cy="4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467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odio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eu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ante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egestas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convallis.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Etiam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neque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justo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467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467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amet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, consectetur adipiscing elit. Proin auctor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odio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eu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ante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egestas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convallis.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Etiam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neque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justo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467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467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amet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, consectetur adipiscing elit. Proin auctor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odio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eu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ante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egestas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convallis.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Etiam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neque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justo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467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648891" y="479321"/>
            <a:ext cx="3231072" cy="30360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891" y="1046355"/>
            <a:ext cx="6029027" cy="456753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648891" y="5936847"/>
            <a:ext cx="4320504" cy="4449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086801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4D8C3-563C-8141-B0E7-0F9602759B71}" type="datetime1">
              <a:rPr lang="en-US" smtClean="0"/>
              <a:t>11/6/18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02394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Two-Image Slid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843460" y="5469829"/>
            <a:ext cx="3251873" cy="44496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467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853876" y="940195"/>
            <a:ext cx="3231072" cy="21282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829" y="1482327"/>
            <a:ext cx="4771429" cy="361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04186" y="1482327"/>
            <a:ext cx="4771429" cy="361503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6499721" y="5471317"/>
            <a:ext cx="3251873" cy="4464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467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6510139" y="943173"/>
            <a:ext cx="3231072" cy="211311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4852962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Statement 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Shape 216"/>
          <p:cNvSpPr txBox="1"/>
          <p:nvPr/>
        </p:nvSpPr>
        <p:spPr>
          <a:xfrm>
            <a:off x="1536733" y="2222633"/>
            <a:ext cx="8852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33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5333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2019333" y="4508633"/>
            <a:ext cx="78868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21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6111069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Statement 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Shape 221"/>
          <p:cNvSpPr txBox="1"/>
          <p:nvPr/>
        </p:nvSpPr>
        <p:spPr>
          <a:xfrm>
            <a:off x="1536733" y="2222633"/>
            <a:ext cx="8852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33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5333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2019333" y="4508633"/>
            <a:ext cx="78868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21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0534425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Person Slide">
    <p:bg>
      <p:bgPr>
        <a:solidFill>
          <a:srgbClr val="000000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7442233" y="2603633"/>
            <a:ext cx="3213200" cy="21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24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7442233" y="1460633"/>
            <a:ext cx="3213200" cy="1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3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2988366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Logo over whit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600" y="3011599"/>
            <a:ext cx="3978801" cy="83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7270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Logo over blue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596" y="3010606"/>
            <a:ext cx="3978801" cy="836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88044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Final Slide">
    <p:bg>
      <p:bgPr>
        <a:solidFill>
          <a:srgbClr val="295269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625362" y="2905884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7466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333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568700" y="4325033"/>
            <a:ext cx="5054597" cy="8820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87421" y="1995467"/>
            <a:ext cx="1817173" cy="38216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3568700" y="6179233"/>
            <a:ext cx="5054597" cy="4630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6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6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6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52052396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5302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Shape 240"/>
          <p:cNvCxnSpPr/>
          <p:nvPr/>
        </p:nvCxnSpPr>
        <p:spPr>
          <a:xfrm>
            <a:off x="508200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Shape 241"/>
          <p:cNvSpPr txBox="1"/>
          <p:nvPr/>
        </p:nvSpPr>
        <p:spPr>
          <a:xfrm>
            <a:off x="559633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Q2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2" name="Shape 242"/>
          <p:cNvCxnSpPr/>
          <p:nvPr/>
        </p:nvCxnSpPr>
        <p:spPr>
          <a:xfrm>
            <a:off x="4269784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Shape 243"/>
          <p:cNvSpPr txBox="1"/>
          <p:nvPr/>
        </p:nvSpPr>
        <p:spPr>
          <a:xfrm>
            <a:off x="4321217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Q3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4" name="Shape 244"/>
          <p:cNvCxnSpPr/>
          <p:nvPr/>
        </p:nvCxnSpPr>
        <p:spPr>
          <a:xfrm>
            <a:off x="8031400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Shape 245"/>
          <p:cNvSpPr txBox="1"/>
          <p:nvPr/>
        </p:nvSpPr>
        <p:spPr>
          <a:xfrm>
            <a:off x="8082833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Q4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6" name="Shape 246"/>
          <p:cNvCxnSpPr/>
          <p:nvPr/>
        </p:nvCxnSpPr>
        <p:spPr>
          <a:xfrm>
            <a:off x="5082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Shape 247"/>
          <p:cNvSpPr txBox="1"/>
          <p:nvPr/>
        </p:nvSpPr>
        <p:spPr>
          <a:xfrm>
            <a:off x="5596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1820108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1768675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Shape 250"/>
          <p:cNvSpPr txBox="1"/>
          <p:nvPr/>
        </p:nvSpPr>
        <p:spPr>
          <a:xfrm>
            <a:off x="30830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1" name="Shape 251"/>
          <p:cNvCxnSpPr/>
          <p:nvPr/>
        </p:nvCxnSpPr>
        <p:spPr>
          <a:xfrm>
            <a:off x="30315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Shape 252"/>
          <p:cNvCxnSpPr/>
          <p:nvPr/>
        </p:nvCxnSpPr>
        <p:spPr>
          <a:xfrm>
            <a:off x="80314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Shape 253"/>
          <p:cNvSpPr txBox="1"/>
          <p:nvPr/>
        </p:nvSpPr>
        <p:spPr>
          <a:xfrm>
            <a:off x="80828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9343307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5" name="Shape 255"/>
          <p:cNvCxnSpPr/>
          <p:nvPr/>
        </p:nvCxnSpPr>
        <p:spPr>
          <a:xfrm>
            <a:off x="9291873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Shape 256"/>
          <p:cNvSpPr txBox="1"/>
          <p:nvPr/>
        </p:nvSpPr>
        <p:spPr>
          <a:xfrm>
            <a:off x="106062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105547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Shape 258"/>
          <p:cNvCxnSpPr/>
          <p:nvPr/>
        </p:nvCxnSpPr>
        <p:spPr>
          <a:xfrm>
            <a:off x="42698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Shape 259"/>
          <p:cNvSpPr txBox="1"/>
          <p:nvPr/>
        </p:nvSpPr>
        <p:spPr>
          <a:xfrm>
            <a:off x="43212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5581707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1" name="Shape 261"/>
          <p:cNvCxnSpPr/>
          <p:nvPr/>
        </p:nvCxnSpPr>
        <p:spPr>
          <a:xfrm>
            <a:off x="5530273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Shape 262"/>
          <p:cNvSpPr txBox="1"/>
          <p:nvPr/>
        </p:nvSpPr>
        <p:spPr>
          <a:xfrm>
            <a:off x="68446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3" name="Shape 263"/>
          <p:cNvCxnSpPr/>
          <p:nvPr/>
        </p:nvCxnSpPr>
        <p:spPr>
          <a:xfrm>
            <a:off x="67931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Shape 264"/>
          <p:cNvCxnSpPr/>
          <p:nvPr/>
        </p:nvCxnSpPr>
        <p:spPr>
          <a:xfrm>
            <a:off x="4269784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5" name="Shape 265"/>
          <p:cNvCxnSpPr/>
          <p:nvPr/>
        </p:nvCxnSpPr>
        <p:spPr>
          <a:xfrm>
            <a:off x="8031400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6" name="Shape 266"/>
          <p:cNvCxnSpPr/>
          <p:nvPr/>
        </p:nvCxnSpPr>
        <p:spPr>
          <a:xfrm>
            <a:off x="508200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7" name="Shape 267"/>
          <p:cNvSpPr/>
          <p:nvPr/>
        </p:nvSpPr>
        <p:spPr>
          <a:xfrm>
            <a:off x="1768667" y="4305033"/>
            <a:ext cx="2508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333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4277233" y="4305033"/>
            <a:ext cx="37540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333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8031403" y="4591441"/>
            <a:ext cx="2000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333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1768600" y="1595041"/>
            <a:ext cx="30592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4827803" y="1595041"/>
            <a:ext cx="14960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768600" y="2001441"/>
            <a:ext cx="25084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4281001" y="2001441"/>
            <a:ext cx="1855200" cy="4316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1768600" y="3006975"/>
            <a:ext cx="2508400" cy="2864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1768600" y="3402808"/>
            <a:ext cx="2508400" cy="2864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9751436" y="4305041"/>
            <a:ext cx="2000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333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77" name="Shape 277"/>
          <p:cNvCxnSpPr/>
          <p:nvPr/>
        </p:nvCxnSpPr>
        <p:spPr>
          <a:xfrm>
            <a:off x="11751833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8" name="Shape 278"/>
          <p:cNvSpPr/>
          <p:nvPr/>
        </p:nvSpPr>
        <p:spPr>
          <a:xfrm>
            <a:off x="8288351" y="855400"/>
            <a:ext cx="190000" cy="1900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Shape 279"/>
          <p:cNvSpPr txBox="1"/>
          <p:nvPr/>
        </p:nvSpPr>
        <p:spPr>
          <a:xfrm>
            <a:off x="8436381" y="715700"/>
            <a:ext cx="129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467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9386984" y="715700"/>
            <a:ext cx="14292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467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9238951" y="855400"/>
            <a:ext cx="190000" cy="1900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Shape 282"/>
          <p:cNvSpPr txBox="1"/>
          <p:nvPr/>
        </p:nvSpPr>
        <p:spPr>
          <a:xfrm>
            <a:off x="11068975" y="715700"/>
            <a:ext cx="14292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467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10920941" y="855400"/>
            <a:ext cx="190000" cy="1900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84" name="Shape 284"/>
          <p:cNvCxnSpPr/>
          <p:nvPr/>
        </p:nvCxnSpPr>
        <p:spPr>
          <a:xfrm>
            <a:off x="508200" y="51327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5" name="Shape 285"/>
          <p:cNvCxnSpPr/>
          <p:nvPr/>
        </p:nvCxnSpPr>
        <p:spPr>
          <a:xfrm>
            <a:off x="508200" y="13031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6" name="Shape 286"/>
          <p:cNvCxnSpPr/>
          <p:nvPr/>
        </p:nvCxnSpPr>
        <p:spPr>
          <a:xfrm>
            <a:off x="508200" y="26905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7" name="Shape 287"/>
          <p:cNvCxnSpPr/>
          <p:nvPr/>
        </p:nvCxnSpPr>
        <p:spPr>
          <a:xfrm>
            <a:off x="508200" y="3982867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4216517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bg>
      <p:bgPr>
        <a:solidFill>
          <a:srgbClr val="295269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625362" y="2644133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7466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333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625348" y="37529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4667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1" name="Shape 101"/>
          <p:cNvSpPr/>
          <p:nvPr/>
        </p:nvSpPr>
        <p:spPr>
          <a:xfrm>
            <a:off x="625376" y="6104380"/>
            <a:ext cx="2390145" cy="26193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067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1067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1067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1067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02" name="Shape 10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371" y="827065"/>
            <a:ext cx="1817173" cy="382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56653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7B07-8714-9C48-BFC0-44849A331D84}" type="datetime1">
              <a:rPr lang="en-US" smtClean="0"/>
              <a:t>11/6/18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44356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ontents">
    <p:bg>
      <p:bgPr>
        <a:solidFill>
          <a:srgbClr val="295269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/>
        </p:nvSpPr>
        <p:spPr>
          <a:xfrm>
            <a:off x="625333" y="2764433"/>
            <a:ext cx="10330128" cy="2214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333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24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24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24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5" name="Shape 105"/>
          <p:cNvCxnSpPr/>
          <p:nvPr/>
        </p:nvCxnSpPr>
        <p:spPr>
          <a:xfrm>
            <a:off x="625339" y="23541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6" name="Shape 106"/>
          <p:cNvSpPr/>
          <p:nvPr/>
        </p:nvSpPr>
        <p:spPr>
          <a:xfrm>
            <a:off x="625348" y="6922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2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32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7" name="Shape 107"/>
          <p:cNvCxnSpPr/>
          <p:nvPr/>
        </p:nvCxnSpPr>
        <p:spPr>
          <a:xfrm>
            <a:off x="625339" y="52370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8898233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Section Slide">
    <p:bg>
      <p:bgPr>
        <a:solidFill>
          <a:srgbClr val="6AB1D3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625361" y="2542533"/>
            <a:ext cx="10895760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7466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7466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7466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333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625348" y="3651300"/>
            <a:ext cx="10895760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4667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54029308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Sub-section Slide">
    <p:bg>
      <p:bgPr>
        <a:solidFill>
          <a:srgbClr val="E6E7E8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/>
        </p:nvSpPr>
        <p:spPr>
          <a:xfrm>
            <a:off x="625362" y="2542533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7466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333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625348" y="36513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4667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3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4923018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Goal Slide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625367" y="2356352"/>
            <a:ext cx="10263197" cy="2880875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42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42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42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42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42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4267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625375" y="1417592"/>
            <a:ext cx="1047768" cy="47330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24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3148519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List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/>
        </p:nvSpPr>
        <p:spPr>
          <a:xfrm>
            <a:off x="625333" y="2764433"/>
            <a:ext cx="10330128" cy="22140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24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24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24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625339" y="23541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625348" y="692200"/>
            <a:ext cx="10947165" cy="686128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2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32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1" name="Shape 121"/>
          <p:cNvCxnSpPr/>
          <p:nvPr/>
        </p:nvCxnSpPr>
        <p:spPr>
          <a:xfrm>
            <a:off x="625339" y="5237039"/>
            <a:ext cx="3564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13852049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List 2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25367" y="3391233"/>
            <a:ext cx="10947165" cy="2888435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2400">
              <a:latin typeface="Dosis"/>
              <a:ea typeface="Dosis"/>
              <a:cs typeface="Dosis"/>
              <a:sym typeface="Dosis"/>
            </a:endParaRPr>
          </a:p>
          <a:p>
            <a:pPr marL="304792" marR="0" lvl="0" indent="-40639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24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25375" y="653256"/>
            <a:ext cx="1079015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67633635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List 2 - Andy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8" name="Shape 128"/>
          <p:cNvSpPr/>
          <p:nvPr/>
        </p:nvSpPr>
        <p:spPr>
          <a:xfrm>
            <a:off x="625375" y="653256"/>
            <a:ext cx="1079015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25367" y="3646933"/>
            <a:ext cx="10947200" cy="2682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609585" lvl="0" indent="-507987" rtl="0">
              <a:spcBef>
                <a:spcPts val="800"/>
              </a:spcBef>
              <a:spcAft>
                <a:spcPts val="0"/>
              </a:spcAft>
              <a:buSzPts val="2400"/>
              <a:buFont typeface="Dosis"/>
              <a:buChar char="●"/>
              <a:defRPr sz="3200">
                <a:latin typeface="Dosis"/>
                <a:ea typeface="Dosis"/>
                <a:cs typeface="Dosis"/>
                <a:sym typeface="Dosis"/>
              </a:defRPr>
            </a:lvl1pPr>
            <a:lvl2pPr marL="1219170" lvl="1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2pPr>
            <a:lvl3pPr marL="1828754" lvl="2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3pPr>
            <a:lvl4pPr marL="2438339" lvl="3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800">
                <a:latin typeface="Dosis"/>
                <a:ea typeface="Dosis"/>
                <a:cs typeface="Dosis"/>
                <a:sym typeface="Dosis"/>
              </a:defRPr>
            </a:lvl4pPr>
            <a:lvl5pPr marL="3047924" lvl="4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5pPr>
            <a:lvl6pPr marL="3657509" lvl="5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6pPr>
            <a:lvl7pPr marL="4267093" lvl="6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800">
                <a:latin typeface="Dosis"/>
                <a:ea typeface="Dosis"/>
                <a:cs typeface="Dosis"/>
                <a:sym typeface="Dosis"/>
              </a:defRPr>
            </a:lvl7pPr>
            <a:lvl8pPr marL="4876678" lvl="7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800">
                <a:latin typeface="Dosis"/>
                <a:ea typeface="Dosis"/>
                <a:cs typeface="Dosis"/>
                <a:sym typeface="Dosis"/>
              </a:defRPr>
            </a:lvl8pPr>
            <a:lvl9pPr marL="5486263" lvl="8" indent="-355591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8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91629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2-Column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625366" y="3331500"/>
            <a:ext cx="5115075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25367" y="1445033"/>
            <a:ext cx="109471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625338" y="653267"/>
            <a:ext cx="4721397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4" name="Shape 134"/>
          <p:cNvSpPr/>
          <p:nvPr/>
        </p:nvSpPr>
        <p:spPr>
          <a:xfrm>
            <a:off x="6454667" y="3331500"/>
            <a:ext cx="5115075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5" name="Shape 135"/>
          <p:cNvSpPr/>
          <p:nvPr/>
        </p:nvSpPr>
        <p:spPr>
          <a:xfrm>
            <a:off x="6454667" y="4359367"/>
            <a:ext cx="5115075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467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6" name="Shape 136"/>
          <p:cNvSpPr/>
          <p:nvPr/>
        </p:nvSpPr>
        <p:spPr>
          <a:xfrm>
            <a:off x="625366" y="4359367"/>
            <a:ext cx="5115075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467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63448366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3-Column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/>
        </p:nvSpPr>
        <p:spPr>
          <a:xfrm>
            <a:off x="625367" y="1445033"/>
            <a:ext cx="10912968" cy="133640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3733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733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37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9" name="Shape 139"/>
          <p:cNvSpPr/>
          <p:nvPr/>
        </p:nvSpPr>
        <p:spPr>
          <a:xfrm>
            <a:off x="625367" y="4359367"/>
            <a:ext cx="3280168" cy="20240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0" name="Shape 140"/>
          <p:cNvSpPr/>
          <p:nvPr/>
        </p:nvSpPr>
        <p:spPr>
          <a:xfrm>
            <a:off x="625375" y="3289300"/>
            <a:ext cx="3280168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1" name="Shape 141"/>
          <p:cNvSpPr/>
          <p:nvPr/>
        </p:nvSpPr>
        <p:spPr>
          <a:xfrm>
            <a:off x="4460367" y="4348967"/>
            <a:ext cx="3278656" cy="202557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4460364" y="3284835"/>
            <a:ext cx="3278656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3" name="Shape 143"/>
          <p:cNvSpPr/>
          <p:nvPr/>
        </p:nvSpPr>
        <p:spPr>
          <a:xfrm>
            <a:off x="8258133" y="4348967"/>
            <a:ext cx="3280168" cy="202557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4" name="Shape 144"/>
          <p:cNvSpPr/>
          <p:nvPr/>
        </p:nvSpPr>
        <p:spPr>
          <a:xfrm>
            <a:off x="8293833" y="3280367"/>
            <a:ext cx="3278656" cy="79178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5" name="Shape 145"/>
          <p:cNvSpPr/>
          <p:nvPr/>
        </p:nvSpPr>
        <p:spPr>
          <a:xfrm>
            <a:off x="625343" y="653267"/>
            <a:ext cx="4048300" cy="474747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24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6389839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4-Column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/>
        </p:nvSpPr>
        <p:spPr>
          <a:xfrm>
            <a:off x="714867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48" name="Shape 148"/>
          <p:cNvSpPr/>
          <p:nvPr/>
        </p:nvSpPr>
        <p:spPr>
          <a:xfrm>
            <a:off x="714867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9" name="Shape 149"/>
          <p:cNvCxnSpPr/>
          <p:nvPr/>
        </p:nvCxnSpPr>
        <p:spPr>
          <a:xfrm>
            <a:off x="714864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0" name="Shape 150"/>
          <p:cNvSpPr/>
          <p:nvPr/>
        </p:nvSpPr>
        <p:spPr>
          <a:xfrm>
            <a:off x="34929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1" name="Shape 151"/>
          <p:cNvCxnSpPr/>
          <p:nvPr/>
        </p:nvCxnSpPr>
        <p:spPr>
          <a:xfrm>
            <a:off x="3492897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2" name="Shape 152"/>
          <p:cNvSpPr/>
          <p:nvPr/>
        </p:nvSpPr>
        <p:spPr>
          <a:xfrm>
            <a:off x="34929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3" name="Shape 153"/>
          <p:cNvSpPr/>
          <p:nvPr/>
        </p:nvSpPr>
        <p:spPr>
          <a:xfrm>
            <a:off x="62907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4" name="Shape 154"/>
          <p:cNvCxnSpPr/>
          <p:nvPr/>
        </p:nvCxnSpPr>
        <p:spPr>
          <a:xfrm>
            <a:off x="6300580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5" name="Shape 155"/>
          <p:cNvSpPr/>
          <p:nvPr/>
        </p:nvSpPr>
        <p:spPr>
          <a:xfrm>
            <a:off x="62907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6" name="Shape 156"/>
          <p:cNvSpPr/>
          <p:nvPr/>
        </p:nvSpPr>
        <p:spPr>
          <a:xfrm>
            <a:off x="9088501" y="2909251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7" name="Shape 157"/>
          <p:cNvCxnSpPr/>
          <p:nvPr/>
        </p:nvCxnSpPr>
        <p:spPr>
          <a:xfrm>
            <a:off x="9088497" y="3276053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8" name="Shape 158"/>
          <p:cNvSpPr/>
          <p:nvPr/>
        </p:nvSpPr>
        <p:spPr>
          <a:xfrm>
            <a:off x="9088501" y="3370627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714867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714867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1" name="Shape 161"/>
          <p:cNvSpPr/>
          <p:nvPr/>
        </p:nvSpPr>
        <p:spPr>
          <a:xfrm>
            <a:off x="714867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2" name="Shape 162"/>
          <p:cNvCxnSpPr/>
          <p:nvPr/>
        </p:nvCxnSpPr>
        <p:spPr>
          <a:xfrm>
            <a:off x="714864" y="5065587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3" name="Shape 163"/>
          <p:cNvSpPr/>
          <p:nvPr/>
        </p:nvSpPr>
        <p:spPr>
          <a:xfrm>
            <a:off x="34929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4" name="Shape 164"/>
          <p:cNvCxnSpPr/>
          <p:nvPr/>
        </p:nvCxnSpPr>
        <p:spPr>
          <a:xfrm>
            <a:off x="3492897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5" name="Shape 165"/>
          <p:cNvSpPr/>
          <p:nvPr/>
        </p:nvSpPr>
        <p:spPr>
          <a:xfrm>
            <a:off x="34929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6" name="Shape 166"/>
          <p:cNvSpPr/>
          <p:nvPr/>
        </p:nvSpPr>
        <p:spPr>
          <a:xfrm>
            <a:off x="62907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67" name="Shape 167"/>
          <p:cNvCxnSpPr/>
          <p:nvPr/>
        </p:nvCxnSpPr>
        <p:spPr>
          <a:xfrm>
            <a:off x="6300580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68" name="Shape 168"/>
          <p:cNvSpPr/>
          <p:nvPr/>
        </p:nvSpPr>
        <p:spPr>
          <a:xfrm>
            <a:off x="62907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9" name="Shape 169"/>
          <p:cNvSpPr/>
          <p:nvPr/>
        </p:nvSpPr>
        <p:spPr>
          <a:xfrm>
            <a:off x="9088501" y="4698784"/>
            <a:ext cx="2446159" cy="30348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333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0" name="Shape 170"/>
          <p:cNvCxnSpPr/>
          <p:nvPr/>
        </p:nvCxnSpPr>
        <p:spPr>
          <a:xfrm>
            <a:off x="9088497" y="50655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71" name="Shape 171"/>
          <p:cNvSpPr/>
          <p:nvPr/>
        </p:nvSpPr>
        <p:spPr>
          <a:xfrm>
            <a:off x="9088501" y="5160160"/>
            <a:ext cx="2446159" cy="1131696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3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333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72" name="Shape 172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3492900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280751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9098384" y="1478834"/>
            <a:ext cx="2426400" cy="91296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714867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 sz="24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6" name="Shape 176"/>
          <p:cNvSpPr/>
          <p:nvPr/>
        </p:nvSpPr>
        <p:spPr>
          <a:xfrm>
            <a:off x="3492901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 sz="24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9068634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 sz="24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6290601" y="743272"/>
            <a:ext cx="2446159" cy="39139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4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 sz="24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79" name="Shape 179"/>
          <p:cNvCxnSpPr/>
          <p:nvPr/>
        </p:nvCxnSpPr>
        <p:spPr>
          <a:xfrm>
            <a:off x="714864" y="1246987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0" name="Shape 180"/>
          <p:cNvCxnSpPr/>
          <p:nvPr/>
        </p:nvCxnSpPr>
        <p:spPr>
          <a:xfrm>
            <a:off x="3492897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1" name="Shape 181"/>
          <p:cNvCxnSpPr/>
          <p:nvPr/>
        </p:nvCxnSpPr>
        <p:spPr>
          <a:xfrm>
            <a:off x="6300580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82" name="Shape 182"/>
          <p:cNvCxnSpPr/>
          <p:nvPr/>
        </p:nvCxnSpPr>
        <p:spPr>
          <a:xfrm>
            <a:off x="9088497" y="1246988"/>
            <a:ext cx="24264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46711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4C8B9-727F-7C47-8E15-F1D49F5BF7D6}" type="datetime1">
              <a:rPr lang="en-US" smtClean="0"/>
              <a:t>11/6/18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8726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Boxes Slid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Shape 18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3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Shape 185"/>
          <p:cNvSpPr/>
          <p:nvPr/>
        </p:nvSpPr>
        <p:spPr>
          <a:xfrm>
            <a:off x="609812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3"/>
          </a:p>
        </p:txBody>
      </p:sp>
      <p:sp>
        <p:nvSpPr>
          <p:cNvPr id="186" name="Shape 186"/>
          <p:cNvSpPr/>
          <p:nvPr/>
        </p:nvSpPr>
        <p:spPr>
          <a:xfrm>
            <a:off x="780963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1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87" name="Shape 187"/>
          <p:cNvCxnSpPr/>
          <p:nvPr/>
        </p:nvCxnSpPr>
        <p:spPr>
          <a:xfrm>
            <a:off x="836031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88" name="Shape 188"/>
          <p:cNvSpPr/>
          <p:nvPr/>
        </p:nvSpPr>
        <p:spPr>
          <a:xfrm>
            <a:off x="855377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73011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Shape 190"/>
          <p:cNvSpPr/>
          <p:nvPr/>
        </p:nvSpPr>
        <p:spPr>
          <a:xfrm>
            <a:off x="4473011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3"/>
          </a:p>
        </p:txBody>
      </p:sp>
      <p:sp>
        <p:nvSpPr>
          <p:cNvPr id="191" name="Shape 191"/>
          <p:cNvSpPr/>
          <p:nvPr/>
        </p:nvSpPr>
        <p:spPr>
          <a:xfrm>
            <a:off x="4644164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1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2" name="Shape 192"/>
          <p:cNvCxnSpPr/>
          <p:nvPr/>
        </p:nvCxnSpPr>
        <p:spPr>
          <a:xfrm>
            <a:off x="4699229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3" name="Shape 193"/>
          <p:cNvSpPr/>
          <p:nvPr/>
        </p:nvSpPr>
        <p:spPr>
          <a:xfrm>
            <a:off x="4718577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6211" y="1797083"/>
            <a:ext cx="3245940" cy="326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Shape 195"/>
          <p:cNvSpPr/>
          <p:nvPr/>
        </p:nvSpPr>
        <p:spPr>
          <a:xfrm>
            <a:off x="8336211" y="1797084"/>
            <a:ext cx="3245976" cy="3263825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33"/>
          </a:p>
        </p:txBody>
      </p:sp>
      <p:sp>
        <p:nvSpPr>
          <p:cNvPr id="196" name="Shape 196"/>
          <p:cNvSpPr/>
          <p:nvPr/>
        </p:nvSpPr>
        <p:spPr>
          <a:xfrm>
            <a:off x="8507363" y="2030643"/>
            <a:ext cx="2903616" cy="39888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133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2133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8562429" y="2615637"/>
            <a:ext cx="27936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98" name="Shape 198"/>
          <p:cNvSpPr/>
          <p:nvPr/>
        </p:nvSpPr>
        <p:spPr>
          <a:xfrm>
            <a:off x="8581776" y="2889481"/>
            <a:ext cx="2754808" cy="1838003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413915052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Single-Image Normal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8128000" y="0"/>
            <a:ext cx="4064000" cy="68580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1" name="Shape 201"/>
          <p:cNvSpPr txBox="1"/>
          <p:nvPr/>
        </p:nvSpPr>
        <p:spPr>
          <a:xfrm>
            <a:off x="8388333" y="374600"/>
            <a:ext cx="3416400" cy="19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33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3733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" name="Shape 202"/>
          <p:cNvSpPr txBox="1"/>
          <p:nvPr/>
        </p:nvSpPr>
        <p:spPr>
          <a:xfrm>
            <a:off x="8343933" y="2457400"/>
            <a:ext cx="3505200" cy="40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467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amet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, consectetur adipiscing elit. Proin auctor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odio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eu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ante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egestas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convallis.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Etiam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neque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justo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467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467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amet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, consectetur adipiscing elit. Proin auctor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odio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eu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ante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egestas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convallis.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Etiam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neque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justo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467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67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b="1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467" b="1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amet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, consectetur adipiscing elit. Proin auctor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odio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eu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ante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egestas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convallis.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Etiam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neque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467" dirty="0" err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justo</a:t>
            </a:r>
            <a:r>
              <a:rPr lang="en" sz="1467" dirty="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467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dirty="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/>
          <p:nvPr/>
        </p:nvSpPr>
        <p:spPr>
          <a:xfrm>
            <a:off x="648891" y="479321"/>
            <a:ext cx="3231072" cy="30360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4" name="Shape 20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8891" y="1046355"/>
            <a:ext cx="6029027" cy="4567535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Shape 205"/>
          <p:cNvSpPr/>
          <p:nvPr/>
        </p:nvSpPr>
        <p:spPr>
          <a:xfrm>
            <a:off x="648891" y="5936847"/>
            <a:ext cx="4320504" cy="4449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333"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6308157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Two-Image Slide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/>
        </p:nvSpPr>
        <p:spPr>
          <a:xfrm>
            <a:off x="843460" y="5469829"/>
            <a:ext cx="3251873" cy="44496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467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8" name="Shape 208"/>
          <p:cNvSpPr/>
          <p:nvPr/>
        </p:nvSpPr>
        <p:spPr>
          <a:xfrm>
            <a:off x="853876" y="940195"/>
            <a:ext cx="3231072" cy="21282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9" name="Shape 2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59829" y="1482327"/>
            <a:ext cx="4771429" cy="3615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04186" y="1482327"/>
            <a:ext cx="4771429" cy="361503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Shape 211"/>
          <p:cNvSpPr/>
          <p:nvPr/>
        </p:nvSpPr>
        <p:spPr>
          <a:xfrm>
            <a:off x="6499721" y="5471317"/>
            <a:ext cx="3251873" cy="4464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467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467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467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2" name="Shape 212"/>
          <p:cNvSpPr/>
          <p:nvPr/>
        </p:nvSpPr>
        <p:spPr>
          <a:xfrm>
            <a:off x="6510139" y="943173"/>
            <a:ext cx="3231072" cy="211311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2000"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56297644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Statement 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Shape 214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6" name="Shape 216"/>
          <p:cNvSpPr txBox="1"/>
          <p:nvPr/>
        </p:nvSpPr>
        <p:spPr>
          <a:xfrm>
            <a:off x="1536733" y="2222633"/>
            <a:ext cx="8852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33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5333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7" name="Shape 217"/>
          <p:cNvSpPr txBox="1"/>
          <p:nvPr/>
        </p:nvSpPr>
        <p:spPr>
          <a:xfrm>
            <a:off x="2019333" y="4508633"/>
            <a:ext cx="78868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21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39236894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Statement 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1" name="Shape 221"/>
          <p:cNvSpPr txBox="1"/>
          <p:nvPr/>
        </p:nvSpPr>
        <p:spPr>
          <a:xfrm>
            <a:off x="1536733" y="2222633"/>
            <a:ext cx="8852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333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5333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2" name="Shape 222"/>
          <p:cNvSpPr txBox="1"/>
          <p:nvPr/>
        </p:nvSpPr>
        <p:spPr>
          <a:xfrm>
            <a:off x="2019333" y="4508633"/>
            <a:ext cx="78868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33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21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33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6164544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Person Slide">
    <p:bg>
      <p:bgPr>
        <a:solidFill>
          <a:srgbClr val="000000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Shape 2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7442233" y="2603633"/>
            <a:ext cx="3213200" cy="21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24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7442233" y="1460633"/>
            <a:ext cx="3213200" cy="123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3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13388431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Logo over white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Shape 2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600" y="3011599"/>
            <a:ext cx="3978801" cy="83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52947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Logo over blue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Shape 2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6596" y="3010606"/>
            <a:ext cx="3978801" cy="8367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13204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Final Slide">
    <p:bg>
      <p:bgPr>
        <a:solidFill>
          <a:srgbClr val="295269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/>
        </p:nvSpPr>
        <p:spPr>
          <a:xfrm>
            <a:off x="625362" y="2905884"/>
            <a:ext cx="10947165" cy="10462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7466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333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/>
          <p:nvPr/>
        </p:nvSpPr>
        <p:spPr>
          <a:xfrm>
            <a:off x="3568700" y="4325033"/>
            <a:ext cx="5054597" cy="8820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36" name="Shape 2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187421" y="1995467"/>
            <a:ext cx="1817173" cy="38216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/>
          <p:nvPr/>
        </p:nvSpPr>
        <p:spPr>
          <a:xfrm>
            <a:off x="3568700" y="6179233"/>
            <a:ext cx="5054597" cy="46303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6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6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6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6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  <p:extLst>
      <p:ext uri="{BB962C8B-B14F-4D97-AF65-F5344CB8AC3E}">
        <p14:creationId xmlns:p14="http://schemas.microsoft.com/office/powerpoint/2010/main" val="258723127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047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C37EF-29E6-0643-8038-A4E3A233F171}" type="datetime1">
              <a:rPr lang="en-US" smtClean="0"/>
              <a:t>11/6/18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08752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meline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0" name="Shape 240"/>
          <p:cNvCxnSpPr/>
          <p:nvPr/>
        </p:nvCxnSpPr>
        <p:spPr>
          <a:xfrm>
            <a:off x="508200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1" name="Shape 241"/>
          <p:cNvSpPr txBox="1"/>
          <p:nvPr/>
        </p:nvSpPr>
        <p:spPr>
          <a:xfrm>
            <a:off x="559633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Q2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2" name="Shape 242"/>
          <p:cNvCxnSpPr/>
          <p:nvPr/>
        </p:nvCxnSpPr>
        <p:spPr>
          <a:xfrm>
            <a:off x="4269784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Shape 243"/>
          <p:cNvSpPr txBox="1"/>
          <p:nvPr/>
        </p:nvSpPr>
        <p:spPr>
          <a:xfrm>
            <a:off x="4321217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Q3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4" name="Shape 244"/>
          <p:cNvCxnSpPr/>
          <p:nvPr/>
        </p:nvCxnSpPr>
        <p:spPr>
          <a:xfrm>
            <a:off x="8031400" y="6012600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5" name="Shape 245"/>
          <p:cNvSpPr txBox="1"/>
          <p:nvPr/>
        </p:nvSpPr>
        <p:spPr>
          <a:xfrm>
            <a:off x="8082833" y="5974000"/>
            <a:ext cx="174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Q4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6" name="Shape 246"/>
          <p:cNvCxnSpPr/>
          <p:nvPr/>
        </p:nvCxnSpPr>
        <p:spPr>
          <a:xfrm>
            <a:off x="5082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7" name="Shape 247"/>
          <p:cNvSpPr txBox="1"/>
          <p:nvPr/>
        </p:nvSpPr>
        <p:spPr>
          <a:xfrm>
            <a:off x="5596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8" name="Shape 248"/>
          <p:cNvSpPr txBox="1"/>
          <p:nvPr/>
        </p:nvSpPr>
        <p:spPr>
          <a:xfrm>
            <a:off x="1820108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49" name="Shape 249"/>
          <p:cNvCxnSpPr/>
          <p:nvPr/>
        </p:nvCxnSpPr>
        <p:spPr>
          <a:xfrm>
            <a:off x="1768675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0" name="Shape 250"/>
          <p:cNvSpPr txBox="1"/>
          <p:nvPr/>
        </p:nvSpPr>
        <p:spPr>
          <a:xfrm>
            <a:off x="30830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1" name="Shape 251"/>
          <p:cNvCxnSpPr/>
          <p:nvPr/>
        </p:nvCxnSpPr>
        <p:spPr>
          <a:xfrm>
            <a:off x="30315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2" name="Shape 252"/>
          <p:cNvCxnSpPr/>
          <p:nvPr/>
        </p:nvCxnSpPr>
        <p:spPr>
          <a:xfrm>
            <a:off x="80314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Shape 253"/>
          <p:cNvSpPr txBox="1"/>
          <p:nvPr/>
        </p:nvSpPr>
        <p:spPr>
          <a:xfrm>
            <a:off x="80828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" name="Shape 254"/>
          <p:cNvSpPr txBox="1"/>
          <p:nvPr/>
        </p:nvSpPr>
        <p:spPr>
          <a:xfrm>
            <a:off x="9343307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5" name="Shape 255"/>
          <p:cNvCxnSpPr/>
          <p:nvPr/>
        </p:nvCxnSpPr>
        <p:spPr>
          <a:xfrm>
            <a:off x="9291873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6" name="Shape 256"/>
          <p:cNvSpPr txBox="1"/>
          <p:nvPr/>
        </p:nvSpPr>
        <p:spPr>
          <a:xfrm>
            <a:off x="106062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7" name="Shape 257"/>
          <p:cNvCxnSpPr/>
          <p:nvPr/>
        </p:nvCxnSpPr>
        <p:spPr>
          <a:xfrm>
            <a:off x="105547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8" name="Shape 258"/>
          <p:cNvCxnSpPr/>
          <p:nvPr/>
        </p:nvCxnSpPr>
        <p:spPr>
          <a:xfrm>
            <a:off x="4269800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9" name="Shape 259"/>
          <p:cNvSpPr txBox="1"/>
          <p:nvPr/>
        </p:nvSpPr>
        <p:spPr>
          <a:xfrm>
            <a:off x="4321233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0" name="Shape 260"/>
          <p:cNvSpPr txBox="1"/>
          <p:nvPr/>
        </p:nvSpPr>
        <p:spPr>
          <a:xfrm>
            <a:off x="5581707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1" name="Shape 261"/>
          <p:cNvCxnSpPr/>
          <p:nvPr/>
        </p:nvCxnSpPr>
        <p:spPr>
          <a:xfrm>
            <a:off x="5530273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Shape 262"/>
          <p:cNvSpPr txBox="1"/>
          <p:nvPr/>
        </p:nvSpPr>
        <p:spPr>
          <a:xfrm>
            <a:off x="6844625" y="5387567"/>
            <a:ext cx="11456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3" name="Shape 263"/>
          <p:cNvCxnSpPr/>
          <p:nvPr/>
        </p:nvCxnSpPr>
        <p:spPr>
          <a:xfrm>
            <a:off x="6793192" y="5426167"/>
            <a:ext cx="0" cy="3772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Shape 264"/>
          <p:cNvCxnSpPr/>
          <p:nvPr/>
        </p:nvCxnSpPr>
        <p:spPr>
          <a:xfrm>
            <a:off x="4269784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5" name="Shape 265"/>
          <p:cNvCxnSpPr/>
          <p:nvPr/>
        </p:nvCxnSpPr>
        <p:spPr>
          <a:xfrm>
            <a:off x="8031400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66" name="Shape 266"/>
          <p:cNvCxnSpPr/>
          <p:nvPr/>
        </p:nvCxnSpPr>
        <p:spPr>
          <a:xfrm>
            <a:off x="508200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67" name="Shape 267"/>
          <p:cNvSpPr/>
          <p:nvPr/>
        </p:nvSpPr>
        <p:spPr>
          <a:xfrm>
            <a:off x="1768667" y="4305033"/>
            <a:ext cx="2508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333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8" name="Shape 268"/>
          <p:cNvSpPr/>
          <p:nvPr/>
        </p:nvSpPr>
        <p:spPr>
          <a:xfrm>
            <a:off x="4277233" y="4305033"/>
            <a:ext cx="37540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333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9" name="Shape 269"/>
          <p:cNvSpPr/>
          <p:nvPr/>
        </p:nvSpPr>
        <p:spPr>
          <a:xfrm>
            <a:off x="8031403" y="4591441"/>
            <a:ext cx="2000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333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0" name="Shape 270"/>
          <p:cNvSpPr/>
          <p:nvPr/>
        </p:nvSpPr>
        <p:spPr>
          <a:xfrm>
            <a:off x="1768600" y="1595041"/>
            <a:ext cx="30592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1" name="Shape 271"/>
          <p:cNvSpPr/>
          <p:nvPr/>
        </p:nvSpPr>
        <p:spPr>
          <a:xfrm>
            <a:off x="4827803" y="1595041"/>
            <a:ext cx="14960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2" name="Shape 272"/>
          <p:cNvSpPr/>
          <p:nvPr/>
        </p:nvSpPr>
        <p:spPr>
          <a:xfrm>
            <a:off x="1768600" y="2001441"/>
            <a:ext cx="2508400" cy="2864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3" name="Shape 273"/>
          <p:cNvSpPr/>
          <p:nvPr/>
        </p:nvSpPr>
        <p:spPr>
          <a:xfrm>
            <a:off x="4281001" y="2001441"/>
            <a:ext cx="1855200" cy="4316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4" name="Shape 274"/>
          <p:cNvSpPr/>
          <p:nvPr/>
        </p:nvSpPr>
        <p:spPr>
          <a:xfrm>
            <a:off x="1768600" y="3006975"/>
            <a:ext cx="2508400" cy="2864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5" name="Shape 275"/>
          <p:cNvSpPr/>
          <p:nvPr/>
        </p:nvSpPr>
        <p:spPr>
          <a:xfrm>
            <a:off x="1768600" y="3402808"/>
            <a:ext cx="2508400" cy="2864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333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76" name="Shape 276"/>
          <p:cNvSpPr/>
          <p:nvPr/>
        </p:nvSpPr>
        <p:spPr>
          <a:xfrm>
            <a:off x="9751436" y="4305041"/>
            <a:ext cx="2000400" cy="2864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33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333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77" name="Shape 277"/>
          <p:cNvCxnSpPr/>
          <p:nvPr/>
        </p:nvCxnSpPr>
        <p:spPr>
          <a:xfrm>
            <a:off x="11751833" y="1303100"/>
            <a:ext cx="0" cy="38580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78" name="Shape 278"/>
          <p:cNvSpPr/>
          <p:nvPr/>
        </p:nvSpPr>
        <p:spPr>
          <a:xfrm>
            <a:off x="8288351" y="855400"/>
            <a:ext cx="190000" cy="1900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Shape 279"/>
          <p:cNvSpPr txBox="1"/>
          <p:nvPr/>
        </p:nvSpPr>
        <p:spPr>
          <a:xfrm>
            <a:off x="8436381" y="715700"/>
            <a:ext cx="12964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467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0" name="Shape 280"/>
          <p:cNvSpPr txBox="1"/>
          <p:nvPr/>
        </p:nvSpPr>
        <p:spPr>
          <a:xfrm>
            <a:off x="9386984" y="715700"/>
            <a:ext cx="14292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467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1" name="Shape 281"/>
          <p:cNvSpPr/>
          <p:nvPr/>
        </p:nvSpPr>
        <p:spPr>
          <a:xfrm>
            <a:off x="9238951" y="855400"/>
            <a:ext cx="190000" cy="1900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2" name="Shape 282"/>
          <p:cNvSpPr txBox="1"/>
          <p:nvPr/>
        </p:nvSpPr>
        <p:spPr>
          <a:xfrm>
            <a:off x="11068975" y="715700"/>
            <a:ext cx="1429200" cy="4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67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467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3" name="Shape 283"/>
          <p:cNvSpPr/>
          <p:nvPr/>
        </p:nvSpPr>
        <p:spPr>
          <a:xfrm>
            <a:off x="10920941" y="855400"/>
            <a:ext cx="190000" cy="1900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cxnSp>
        <p:nvCxnSpPr>
          <p:cNvPr id="284" name="Shape 284"/>
          <p:cNvCxnSpPr/>
          <p:nvPr/>
        </p:nvCxnSpPr>
        <p:spPr>
          <a:xfrm>
            <a:off x="508200" y="51327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5" name="Shape 285"/>
          <p:cNvCxnSpPr/>
          <p:nvPr/>
        </p:nvCxnSpPr>
        <p:spPr>
          <a:xfrm>
            <a:off x="508200" y="13031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6" name="Shape 286"/>
          <p:cNvCxnSpPr/>
          <p:nvPr/>
        </p:nvCxnSpPr>
        <p:spPr>
          <a:xfrm>
            <a:off x="508200" y="2690500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87" name="Shape 287"/>
          <p:cNvCxnSpPr/>
          <p:nvPr/>
        </p:nvCxnSpPr>
        <p:spPr>
          <a:xfrm>
            <a:off x="508200" y="3982867"/>
            <a:ext cx="112468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943480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EBF34-94DA-0147-8136-C5FB30115642}" type="datetime1">
              <a:rPr lang="en-US" smtClean="0"/>
              <a:t>11/6/18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8811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45F37-6B96-EC48-A0B5-860BEBBD43E7}" type="datetime1">
              <a:rPr lang="en-US" smtClean="0"/>
              <a:t>11/6/18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1168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54CE0F-6843-D54B-BC06-DB15F39085E8}" type="datetime1">
              <a:rPr lang="en-US" smtClean="0"/>
              <a:t>11/6/18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73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CD5F4C-5B75-FC4A-BC61-E4928E3CF26D}" type="datetime1">
              <a:rPr lang="en-US" smtClean="0"/>
              <a:t>11/6/18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60DBB48-06D0-744A-9942-14FED61F59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61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132653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  <p:sldLayoutId id="2147483698" r:id="rId21"/>
    <p:sldLayoutId id="2147483699" r:id="rId22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>
            <a:spLocks noGrp="1"/>
          </p:cNvSpPr>
          <p:nvPr>
            <p:ph type="title"/>
          </p:nvPr>
        </p:nvSpPr>
        <p:spPr>
          <a:xfrm>
            <a:off x="609600" y="274637"/>
            <a:ext cx="10972800" cy="11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496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9178721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622418" y="3992067"/>
            <a:ext cx="10947165" cy="20819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defTabSz="1219170">
              <a:buClr>
                <a:srgbClr val="295269"/>
              </a:buClr>
            </a:pPr>
            <a:r>
              <a:rPr lang="en" sz="7466" kern="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Calculating Churn Rate</a:t>
            </a:r>
            <a:endParaRPr sz="1600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  <a:p>
            <a:pPr defTabSz="1219170">
              <a:buClr>
                <a:srgbClr val="000000"/>
              </a:buClr>
              <a:buSzPts val="1100"/>
            </a:pPr>
            <a:r>
              <a:rPr lang="en" sz="3733" kern="0" dirty="0">
                <a:solidFill>
                  <a:srgbClr val="EFEFEF"/>
                </a:solidFill>
                <a:latin typeface="Roboto Thin"/>
                <a:ea typeface="Roboto Thin"/>
                <a:cs typeface="Roboto Thin"/>
                <a:sym typeface="Roboto Thin"/>
              </a:rPr>
              <a:t>Learn SQL from Scratch</a:t>
            </a:r>
          </a:p>
          <a:p>
            <a:pPr defTabSz="1219170">
              <a:buClr>
                <a:srgbClr val="000000"/>
              </a:buClr>
              <a:buSzPts val="1100"/>
            </a:pPr>
            <a:r>
              <a:rPr lang="en" sz="3733" kern="0" dirty="0">
                <a:solidFill>
                  <a:srgbClr val="EFEFEF"/>
                </a:solidFill>
                <a:latin typeface="Roboto Thin"/>
                <a:ea typeface="Roboto Thin"/>
                <a:cs typeface="Dosis"/>
                <a:sym typeface="Roboto Thin"/>
              </a:rPr>
              <a:t>By: Jason Matza</a:t>
            </a:r>
            <a:endParaRPr sz="7466" kern="0" dirty="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433" y="882267"/>
            <a:ext cx="2699700" cy="5677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21162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B6EC2-F6F5-1C44-9035-E67560BD9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2b. Join Table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9B72489-00A8-9540-B565-1037063C93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78026" y="673100"/>
            <a:ext cx="3835400" cy="149860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E506AA-51D9-EC4C-B876-9378449AD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4590064" cy="4262436"/>
          </a:xfrm>
        </p:spPr>
        <p:txBody>
          <a:bodyPr/>
          <a:lstStyle/>
          <a:p>
            <a:r>
              <a:rPr lang="en-US"/>
              <a:t>There are different ways to join a table:</a:t>
            </a:r>
          </a:p>
          <a:p>
            <a:r>
              <a:rPr lang="en-US" b="1"/>
              <a:t>Query starts with:</a:t>
            </a:r>
            <a:r>
              <a:rPr lang="en-US"/>
              <a:t>- SELECT * FROM table1…{JOIN}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Inner </a:t>
            </a:r>
            <a:r>
              <a:rPr lang="en-US" b="1"/>
              <a:t>JOIN </a:t>
            </a:r>
            <a:r>
              <a:rPr lang="en-US"/>
              <a:t>– matches each row on a table with rows of a second table based on common column. Results will </a:t>
            </a:r>
            <a:r>
              <a:rPr lang="en-US" i="1">
                <a:solidFill>
                  <a:srgbClr val="FF0000"/>
                </a:solidFill>
              </a:rPr>
              <a:t>only show rows where there is a match</a:t>
            </a:r>
            <a:r>
              <a:rPr lang="en-US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LEFT JOIN </a:t>
            </a:r>
            <a:r>
              <a:rPr lang="en-US"/>
              <a:t>– matches each row by common column. Will display </a:t>
            </a:r>
            <a:r>
              <a:rPr lang="en-US" i="1">
                <a:solidFill>
                  <a:srgbClr val="FF0000"/>
                </a:solidFill>
              </a:rPr>
              <a:t>all the data from the first table</a:t>
            </a:r>
            <a:r>
              <a:rPr lang="en-US"/>
              <a:t> and additional data from the second table where there is no match.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CROSS JOIN </a:t>
            </a:r>
            <a:r>
              <a:rPr lang="en-US"/>
              <a:t>– </a:t>
            </a:r>
            <a:r>
              <a:rPr lang="en-US" i="1">
                <a:solidFill>
                  <a:srgbClr val="FF0000"/>
                </a:solidFill>
              </a:rPr>
              <a:t>combines</a:t>
            </a:r>
            <a:r>
              <a:rPr lang="en-US"/>
              <a:t> all rows from one table with all the rows from another (see example)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/>
              <a:t>UNION</a:t>
            </a:r>
            <a:r>
              <a:rPr lang="en-US"/>
              <a:t> – </a:t>
            </a:r>
            <a:r>
              <a:rPr lang="en-US" i="1">
                <a:solidFill>
                  <a:srgbClr val="FF0000"/>
                </a:solidFill>
              </a:rPr>
              <a:t>stacks</a:t>
            </a:r>
            <a:r>
              <a:rPr lang="en-US"/>
              <a:t> one dataset on top of another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32552-57DF-E54C-8C03-812416D18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Jason Matza | Calculating Churn Rates - Learn SQL From Scratch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A6F854-2227-244E-921B-7B8AA4CED1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5EC31B8-E468-8D4B-BCF0-6B9B45487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799" y="2446459"/>
            <a:ext cx="3009226" cy="35812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A3C12A2-FEBF-F242-8B2F-DA698D7B505E}"/>
              </a:ext>
            </a:extLst>
          </p:cNvPr>
          <p:cNvSpPr txBox="1"/>
          <p:nvPr/>
        </p:nvSpPr>
        <p:spPr>
          <a:xfrm>
            <a:off x="2708476" y="5521124"/>
            <a:ext cx="50234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CROSS JOIN</a:t>
            </a:r>
            <a:r>
              <a:rPr lang="en-US" sz="1400"/>
              <a:t> was used to add the month columns to the subscriptions table </a:t>
            </a:r>
          </a:p>
        </p:txBody>
      </p:sp>
    </p:spTree>
    <p:extLst>
      <p:ext uri="{BB962C8B-B14F-4D97-AF65-F5344CB8AC3E}">
        <p14:creationId xmlns:p14="http://schemas.microsoft.com/office/powerpoint/2010/main" val="2328844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1CEB0-DF81-2F4D-9032-2898D7461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2c. Status table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460D281-B7D4-294C-A4C4-E5EF75A27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9211" y="970344"/>
            <a:ext cx="5181600" cy="339777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83115-F9E9-AE45-914E-7E91FA0F167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CASE WHEN </a:t>
            </a:r>
            <a:r>
              <a:rPr lang="en-US" dirty="0"/>
              <a:t>statements are used the same way as an </a:t>
            </a:r>
            <a:r>
              <a:rPr lang="en-US" b="1" dirty="0"/>
              <a:t>IF</a:t>
            </a:r>
            <a:r>
              <a:rPr lang="en-US" dirty="0"/>
              <a:t> statement is in Excel. Evaluates conditions in sequence &amp; stops once condition is satisfied.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AND</a:t>
            </a:r>
            <a:r>
              <a:rPr lang="en-US" dirty="0"/>
              <a:t> signifies that both conditions must be true in order for the statement to be true</a:t>
            </a:r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{a-True} AND {b-False} = False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OR</a:t>
            </a:r>
            <a:r>
              <a:rPr lang="en-US" dirty="0"/>
              <a:t> signifies that at least one condition must be met for the statement to be true	</a:t>
            </a:r>
          </a:p>
          <a:p>
            <a:pPr marL="742950" lvl="1" indent="-28575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dirty="0"/>
              <a:t>True OR False = 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ELSE</a:t>
            </a:r>
            <a:r>
              <a:rPr lang="en-US" dirty="0"/>
              <a:t> – output when none of the WHEN statements are TRUE.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END </a:t>
            </a:r>
            <a:r>
              <a:rPr lang="en-US" dirty="0"/>
              <a:t>is </a:t>
            </a:r>
            <a:r>
              <a:rPr lang="en-US" dirty="0">
                <a:solidFill>
                  <a:srgbClr val="FF0000"/>
                </a:solidFill>
              </a:rPr>
              <a:t>required</a:t>
            </a:r>
            <a:r>
              <a:rPr lang="en-US" dirty="0"/>
              <a:t> &amp; </a:t>
            </a:r>
            <a:r>
              <a:rPr lang="en-US" dirty="0">
                <a:solidFill>
                  <a:srgbClr val="FF0000"/>
                </a:solidFill>
              </a:rPr>
              <a:t>always</a:t>
            </a:r>
            <a:r>
              <a:rPr lang="en-US" dirty="0"/>
              <a:t> comes at the end of a </a:t>
            </a:r>
            <a:r>
              <a:rPr lang="en-US" b="1" dirty="0"/>
              <a:t>CASE WHEN </a:t>
            </a:r>
            <a:r>
              <a:rPr lang="en-US" dirty="0"/>
              <a:t>statement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47AED-E869-154C-9F68-871F741D2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Jason Matza | Calculating Churn Rates - Learn SQL From Scratch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D3ED1-5E2E-1E49-A488-5AAFB95B7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56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365EC-2B33-D747-A83A-17DFE3ADB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2c. Status table – Cont.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65A9C-DC45-0344-B5F8-6708B01269E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/>
              <a:t>WHEN</a:t>
            </a:r>
            <a:r>
              <a:rPr lang="en-US"/>
              <a:t> a subscription ends </a:t>
            </a:r>
            <a:r>
              <a:rPr lang="en-US" b="1"/>
              <a:t>BETWEEN</a:t>
            </a:r>
            <a:r>
              <a:rPr lang="en-US"/>
              <a:t> the first </a:t>
            </a:r>
            <a:r>
              <a:rPr lang="en-US" b="1"/>
              <a:t>AND</a:t>
            </a:r>
            <a:r>
              <a:rPr lang="en-US"/>
              <a:t> last day, this means the subscription was canceled</a:t>
            </a:r>
          </a:p>
          <a:p>
            <a:r>
              <a:rPr lang="en-US" b="1"/>
              <a:t>BETWEEN</a:t>
            </a:r>
            <a:r>
              <a:rPr lang="en-US"/>
              <a:t> is used in conjunction with </a:t>
            </a:r>
            <a:r>
              <a:rPr lang="en-US" b="1"/>
              <a:t>AND</a:t>
            </a:r>
            <a:r>
              <a:rPr lang="en-US"/>
              <a:t> to select values within a given range (numbers, text, or date). Note: text is not inclusive</a:t>
            </a:r>
          </a:p>
          <a:p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070647-9515-2E4B-BD3B-E76C6BCDB63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3" y="1905000"/>
            <a:ext cx="4759660" cy="2963562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8B44F3-FBC7-7241-A25C-C92B9C9C5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Jason Matza | Calculating Churn Rates - Learn SQL From Scratch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A9C2F-5BD8-1D46-8059-383CD4750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92267C-BA3D-8D41-A81C-754FEE9F2600}"/>
              </a:ext>
            </a:extLst>
          </p:cNvPr>
          <p:cNvSpPr txBox="1"/>
          <p:nvPr/>
        </p:nvSpPr>
        <p:spPr>
          <a:xfrm>
            <a:off x="7253416" y="5066270"/>
            <a:ext cx="4456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BETWEEN {</a:t>
            </a:r>
            <a:r>
              <a:rPr lang="en-US" err="1"/>
              <a:t>start_date</a:t>
            </a:r>
            <a:r>
              <a:rPr lang="en-US"/>
              <a:t>} AND {</a:t>
            </a:r>
            <a:r>
              <a:rPr lang="en-US" err="1"/>
              <a:t>end_date</a:t>
            </a:r>
            <a:r>
              <a:rPr lang="en-US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9405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0534F-DC04-4543-8CE6-B83DFE77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2d. Status Aggregate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48CA7-9010-EB4B-8E04-6818459C7A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We need to aggregate our now categorized subscriptions</a:t>
            </a:r>
          </a:p>
          <a:p>
            <a:r>
              <a:rPr lang="en-US"/>
              <a:t>Aggregate functions are calculations that are performed on multiple rows (</a:t>
            </a:r>
            <a:r>
              <a:rPr lang="en-US" b="1"/>
              <a:t>COUNT</a:t>
            </a:r>
            <a:r>
              <a:rPr lang="en-US"/>
              <a:t>, </a:t>
            </a:r>
            <a:r>
              <a:rPr lang="en-US" b="1"/>
              <a:t>MAX</a:t>
            </a:r>
            <a:r>
              <a:rPr lang="en-US"/>
              <a:t>, </a:t>
            </a:r>
            <a:r>
              <a:rPr lang="en-US" b="1"/>
              <a:t>MIN</a:t>
            </a:r>
            <a:r>
              <a:rPr lang="en-US"/>
              <a:t>, </a:t>
            </a:r>
            <a:r>
              <a:rPr lang="en-US" b="1"/>
              <a:t>SUM</a:t>
            </a:r>
            <a:r>
              <a:rPr lang="en-US"/>
              <a:t>, </a:t>
            </a:r>
            <a:r>
              <a:rPr lang="en-US" b="1"/>
              <a:t>AVG</a:t>
            </a:r>
            <a:r>
              <a:rPr lang="en-US"/>
              <a:t>)</a:t>
            </a:r>
          </a:p>
          <a:p>
            <a:r>
              <a:rPr lang="en-US" b="1"/>
              <a:t>GROUP BY </a:t>
            </a:r>
            <a:r>
              <a:rPr lang="en-US"/>
              <a:t>is used to with aggregate functions to group the results</a:t>
            </a:r>
          </a:p>
          <a:p>
            <a:r>
              <a:rPr lang="en-US"/>
              <a:t> Now we are ready to calculate our churn rate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4B82DD-FAC6-934B-854A-4640BE6171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5" y="2789787"/>
            <a:ext cx="4313238" cy="245000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5E4D18-9CF9-004B-8D50-C9843E27A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Jason Matza | Calculating Churn Rates - Learn SQL From Scratch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A4399E-0EC7-BA43-AA58-BABF3674E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426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C66A3-FC69-5F4A-B5B8-2597EB103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Calculating Churn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2DBB7-7551-E24E-8825-CB2F4B36212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589212" y="1440180"/>
                <a:ext cx="4313864" cy="4471042"/>
              </a:xfrm>
            </p:spPr>
            <p:txBody>
              <a:bodyPr/>
              <a:lstStyle/>
              <a:p>
                <a:r>
                  <a:rPr lang="en-US" dirty="0"/>
                  <a:t>Churn rate is the percent of subscriptions that were canceled based on the number of active</a:t>
                </a:r>
              </a:p>
              <a:p>
                <a:r>
                  <a:rPr lang="en-US" dirty="0"/>
                  <a:t>Churn rate tracks lost customers. </a:t>
                </a:r>
              </a:p>
              <a:p>
                <a:pPr lvl="1"/>
                <a:r>
                  <a:rPr lang="en-US" dirty="0"/>
                  <a:t>Lower is better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x-none">
                        <a:latin typeface="Cambria Math" panose="02040503050406030204" pitchFamily="18" charset="0"/>
                      </a:rPr>
                      <m:t>𝐶</m:t>
                    </m:r>
                    <m:r>
                      <a:rPr lang="x-none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x-none">
                        <a:latin typeface="Cambria Math" panose="02040503050406030204" pitchFamily="18" charset="0"/>
                      </a:rPr>
                      <m:t>𝑢𝑟𝑛</m:t>
                    </m:r>
                    <m:r>
                      <a:rPr lang="x-non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x-none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x-none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x-non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𝑛𝑢𝑚𝑏𝑒𝑟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𝑢𝑠𝑒𝑟𝑠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𝑐𝑎𝑛𝑐𝑒𝑙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𝑑𝑢𝑟𝑖𝑛𝑔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𝑚𝑜𝑛𝑡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x-none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x-non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>
                            <a:latin typeface="Cambria Math" panose="02040503050406030204" pitchFamily="18" charset="0"/>
                          </a:rPr>
                          <m:t>𝑛𝑢𝑚𝑏𝑒𝑟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active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𝑚𝑜𝑛𝑡h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𝑠𝑡𝑎𝑟𝑡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b="1" dirty="0"/>
                  <a:t>ROUND</a:t>
                </a:r>
                <a:r>
                  <a:rPr lang="en-US" dirty="0"/>
                  <a:t>({statement},{decimals}) makes it easier to view the data as shown in the charts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962DBB7-7551-E24E-8825-CB2F4B3621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89212" y="1440180"/>
                <a:ext cx="4313864" cy="4471042"/>
              </a:xfrm>
              <a:blipFill>
                <a:blip r:embed="rId2"/>
                <a:stretch>
                  <a:fillRect l="-1176" t="-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251DB-9E2C-EF4A-8DD5-E917740D6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Jason Matza | Calculating Churn Rates - Learn SQL From Scratch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5F370B-D199-664C-B5D4-8B993F6DD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14</a:t>
            </a:fld>
            <a:endParaRPr lang="en-US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EBE837E-1733-BD44-B6C6-C5FC98E8BC8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91373" y="1440180"/>
            <a:ext cx="4313238" cy="1263920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9DCCD35-F3F8-7D4F-893A-9C1964CD30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076" y="2829644"/>
            <a:ext cx="5053974" cy="98563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A9AAF47-26CA-E84A-9B7E-15CD1C7598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767" y="4039860"/>
            <a:ext cx="4853940" cy="994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23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478667" y="2388017"/>
            <a:ext cx="11349411" cy="20819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lang="en" sz="6400" kern="0">
                <a:solidFill>
                  <a:srgbClr val="FFFFFF"/>
                </a:solidFill>
                <a:latin typeface="Roboto Black"/>
                <a:ea typeface="Roboto Black"/>
                <a:cs typeface="Roboto"/>
                <a:sym typeface="Roboto Black"/>
              </a:rPr>
              <a:t>3. Compare Churn Rates between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6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"/>
                <a:sym typeface="Roboto Black"/>
              </a:rPr>
              <a:t>Segments</a:t>
            </a:r>
            <a:endParaRPr kumimoji="0" sz="6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407640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05772-6FBD-414B-9C54-90C6A0DB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segment should Codeflix focus on expanding?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E86BF8-85BF-2A41-8233-FE8DD5F4E81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Answer: Segment 30</a:t>
            </a:r>
            <a:endParaRPr lang="en-US" dirty="0"/>
          </a:p>
          <a:p>
            <a:pPr lvl="1"/>
            <a:r>
              <a:rPr lang="en-US" dirty="0"/>
              <a:t>Segment 30 churn rate is much lower than Segment 87</a:t>
            </a:r>
          </a:p>
          <a:p>
            <a:pPr lvl="1"/>
            <a:r>
              <a:rPr lang="en-US" dirty="0"/>
              <a:t>The lower the churn rate, the longer the product is expected to survive</a:t>
            </a:r>
          </a:p>
          <a:p>
            <a:pPr lvl="1"/>
            <a:r>
              <a:rPr lang="en-US" dirty="0"/>
              <a:t>A high churn rate indicates a lower survival rate.</a:t>
            </a:r>
          </a:p>
          <a:p>
            <a:pPr lvl="1"/>
            <a:r>
              <a:rPr lang="en-US" dirty="0"/>
              <a:t>The higher the churn, the greater the subscription amount needed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C699EF-B57E-4D47-A024-F698CC9CC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BB50A4-C8D5-9F4B-B4C1-8380502FE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16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D0F87E-0E2B-A241-B038-60E6BC3A0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7857" y="2120726"/>
            <a:ext cx="50419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652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C8EB-A7DE-1A4D-8E41-71590F545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Bonus –</a:t>
            </a:r>
            <a:br>
              <a:rPr lang="en-US" dirty="0"/>
            </a:br>
            <a:r>
              <a:rPr lang="en-US" dirty="0"/>
              <a:t>How would you modify the code to support a large number of segments?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28EDFD61-CEA3-D54F-99B4-861F1DA42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11583" y="488474"/>
            <a:ext cx="5181600" cy="3225631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1D4B61-F270-4E40-B3F1-90A7DC1A66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Remove the ‘segment’ reference from the WHEN statements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Add </a:t>
            </a:r>
            <a:r>
              <a:rPr lang="en-US" i="1" dirty="0"/>
              <a:t>segment</a:t>
            </a:r>
            <a:r>
              <a:rPr lang="en-US" dirty="0"/>
              <a:t> to the SELECT section before CASE (line 42)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Change is_active_30 to is_active and do the same for is_canceled (line 50)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Status table should now show the status as ‘is_active’ and ‘is_canceled’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status_aggregate table (73-80) add ‘segment’ into GROUP BY after month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Remove all the hardcoded parts of the code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246386-750D-0441-AAAF-833C96EE2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D0C045-2B32-EC40-83EF-D0F29C2C0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17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45E424-554F-5D4B-8355-2656984B0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583" y="3729831"/>
            <a:ext cx="5461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465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1AACD-98C1-6843-9DE1-B5B316A1BA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03412" y="501449"/>
            <a:ext cx="4396339" cy="575489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1. </a:t>
            </a:r>
            <a:r>
              <a:rPr lang="en-US" sz="2000" dirty="0"/>
              <a:t>Get familiar with Codeflix</a:t>
            </a:r>
          </a:p>
          <a:p>
            <a:r>
              <a:rPr lang="en-US" dirty="0"/>
              <a:t>How many months has Codeflix been operating?</a:t>
            </a:r>
          </a:p>
          <a:p>
            <a:r>
              <a:rPr lang="en-US" dirty="0"/>
              <a:t>What segments of users exist?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sz="2000" dirty="0"/>
              <a:t>. What is the overall churn trend since inception?</a:t>
            </a:r>
          </a:p>
          <a:p>
            <a:r>
              <a:rPr lang="en-US" dirty="0"/>
              <a:t>Step-by-step breakdown to calculate churn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</a:t>
            </a:r>
            <a:r>
              <a:rPr lang="en-US" sz="2000" dirty="0"/>
              <a:t>Compare the churn rates between user segments</a:t>
            </a:r>
          </a:p>
          <a:p>
            <a:r>
              <a:rPr lang="en-US" dirty="0"/>
              <a:t>Which segment of users should Codeflix focus on expanding?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A80169-2F1D-2E47-B768-D2D3E70E98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54593" y="495300"/>
            <a:ext cx="4396341" cy="5761037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TABLE OF CONTENTS</a:t>
            </a:r>
          </a:p>
          <a:p>
            <a:r>
              <a:rPr lang="en-US" sz="2400" dirty="0"/>
              <a:t>GET FAMILIAR WITH CODEFLIX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OVERALL CHURN TREND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CHURN RATES BETWEEN SEGMENTS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37BA790-7634-6049-A513-04DF866C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Jason Matza | Calculating Churn Rates - Learn SQL From Scratch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A4D7F-49CA-ED4E-A22E-DC9C4C5C7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482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478667" y="2388017"/>
            <a:ext cx="11349411" cy="20819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Tx/>
              <a:buNone/>
              <a:tabLst/>
              <a:defRPr/>
            </a:pPr>
            <a:r>
              <a:rPr kumimoji="0" lang="en" sz="6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" sz="6400" kern="0" dirty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Getting Familiar With Codeflix</a:t>
            </a:r>
            <a:endParaRPr kumimoji="0" sz="6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47672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E9826-59B8-5A44-8A1A-1F4032645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Get Familiar with the Company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025E-FC31-D342-80AC-1A4A6414FD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589212" y="1493278"/>
            <a:ext cx="4313864" cy="441794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How many months has Codeflix been operating?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By using </a:t>
            </a:r>
            <a:r>
              <a:rPr lang="en-US" b="1" dirty="0"/>
              <a:t>MIN</a:t>
            </a:r>
            <a:r>
              <a:rPr lang="en-US" dirty="0"/>
              <a:t>/</a:t>
            </a:r>
            <a:r>
              <a:rPr lang="en-US" b="1" dirty="0"/>
              <a:t>MAX</a:t>
            </a:r>
            <a:r>
              <a:rPr lang="en-US" dirty="0"/>
              <a:t> values based on the subscription start field, we can determine the number of months the company has been operating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dirty="0"/>
              <a:t>MIN</a:t>
            </a:r>
            <a:r>
              <a:rPr lang="en-US" i="1" dirty="0"/>
              <a:t>(</a:t>
            </a:r>
            <a:r>
              <a:rPr lang="en-US" i="1" dirty="0" err="1"/>
              <a:t>column_name</a:t>
            </a:r>
            <a:r>
              <a:rPr lang="en-US" i="1"/>
              <a:t>)</a:t>
            </a:r>
            <a:r>
              <a:rPr lang="en-US"/>
              <a:t> shows the minimum value in the column. In this case, the minimum value of </a:t>
            </a:r>
            <a:r>
              <a:rPr lang="en-US" err="1"/>
              <a:t>subscription_start</a:t>
            </a:r>
            <a:r>
              <a:rPr lang="en-US"/>
              <a:t> is 2016-12-01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/>
              <a:t>MAX</a:t>
            </a:r>
            <a:r>
              <a:rPr lang="en-US" i="1"/>
              <a:t>(column_name)</a:t>
            </a:r>
            <a:r>
              <a:rPr lang="en-US"/>
              <a:t> shows the maximum value in the column. In this case, the maximum value is 2017-03-30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1F766D2-FE88-574D-882E-CEAD2D1C77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47224" y="1493278"/>
            <a:ext cx="4313238" cy="1253951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2A7A40-EF0F-3548-BEEE-39B1C864F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Jason Matza | Calculating Churn Rates - Learn SQL From Scratch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FCED64-E588-CA48-ADF1-8157BFD0F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2249D53-021D-2646-99D6-11424C45B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650" y="3029150"/>
            <a:ext cx="47117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653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6D0B8-C433-E143-80B8-000B9B6FA1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9212" y="446088"/>
            <a:ext cx="8021638" cy="976312"/>
          </a:xfrm>
        </p:spPr>
        <p:txBody>
          <a:bodyPr anchor="t" anchorCtr="0">
            <a:noAutofit/>
          </a:bodyPr>
          <a:lstStyle/>
          <a:p>
            <a:r>
              <a:rPr lang="en-US" sz="3600" b="1"/>
              <a:t>1. Get Familiar with the Company - Continued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A4FC162-AF95-D843-8ADC-63CD6E9461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9522" y="1598613"/>
            <a:ext cx="4251328" cy="2596231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7FE1DED-75DA-0E47-BF21-AD91FCE9532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segment of users exist?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Code lines 4-6 shows one way to view the different segments but it is possible that not all the segments appear in the first 100 rows.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Finding the </a:t>
            </a:r>
            <a:r>
              <a:rPr lang="en-US" b="1"/>
              <a:t>DISTINCT</a:t>
            </a:r>
            <a:r>
              <a:rPr lang="en-US"/>
              <a:t> values of the segments is the quickest way to find the segment names.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DISTINCT</a:t>
            </a:r>
            <a:r>
              <a:rPr lang="en-US"/>
              <a:t> only shows the unique row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/>
              <a:t>LIMIT</a:t>
            </a:r>
            <a:r>
              <a:rPr lang="en-US"/>
              <a:t> is used to specify the maximum number of rows returned.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/>
              <a:t>Makes queries run faster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1"/>
              <a:t>Always</a:t>
            </a:r>
            <a:r>
              <a:rPr lang="en-US"/>
              <a:t> goes at the end of the query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669A36B2-E8A1-1B45-B9ED-8EE8073AE6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Jason Matza | Calculating Churn Rates - Learn SQL From Scratch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3D701726-7063-ED42-A196-673B06E23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5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222E3E-CAC6-C848-A22C-97D262E4F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7336" y="4250926"/>
            <a:ext cx="15113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869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/>
          <p:nvPr/>
        </p:nvSpPr>
        <p:spPr>
          <a:xfrm>
            <a:off x="478667" y="2388017"/>
            <a:ext cx="11349411" cy="257450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47633" tIns="47633" rIns="47633" bIns="47633" anchor="ctr" anchorCtr="0">
            <a:noAutofit/>
          </a:bodyPr>
          <a:lstStyle/>
          <a:p>
            <a:pPr defTabSz="1219170">
              <a:buClr>
                <a:srgbClr val="000000"/>
              </a:buClr>
              <a:buSzPts val="1100"/>
            </a:pPr>
            <a:r>
              <a:rPr lang="en" sz="6400" kern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2. What is the Overall Churn Rate </a:t>
            </a:r>
          </a:p>
          <a:p>
            <a:pPr defTabSz="1219170">
              <a:buClr>
                <a:srgbClr val="000000"/>
              </a:buClr>
              <a:buSzPts val="1100"/>
            </a:pPr>
            <a:r>
              <a:rPr lang="en" sz="6400" kern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	By Month</a:t>
            </a:r>
          </a:p>
        </p:txBody>
      </p:sp>
    </p:spTree>
    <p:extLst>
      <p:ext uri="{BB962C8B-B14F-4D97-AF65-F5344CB8AC3E}">
        <p14:creationId xmlns:p14="http://schemas.microsoft.com/office/powerpoint/2010/main" val="3276878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D8A80-60FB-A641-B999-4FCBB1D87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2. Overall Churn Trend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823794-1CCD-6B47-A448-640C64FEF9B8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589212" y="1428750"/>
                <a:ext cx="4313864" cy="4482472"/>
              </a:xfrm>
            </p:spPr>
            <p:txBody>
              <a:bodyPr/>
              <a:lstStyle/>
              <a:p>
                <a:endParaRPr lang="en-US" dirty="0"/>
              </a:p>
              <a:p>
                <a:r>
                  <a:rPr lang="en-US" dirty="0"/>
                  <a:t>To find the Churn Trend, we must find the churn rates</a:t>
                </a:r>
              </a:p>
              <a:p>
                <a:r>
                  <a:rPr lang="en-US" b="1" dirty="0"/>
                  <a:t>Churn rate </a:t>
                </a:r>
                <a:r>
                  <a:rPr lang="en-US" dirty="0"/>
                  <a:t>is the percent of subscribers that have canceled within a certain period, usually a month</a:t>
                </a:r>
              </a:p>
              <a:p>
                <a14:m>
                  <m:oMath xmlns:m="http://schemas.openxmlformats.org/officeDocument/2006/math">
                    <m:r>
                      <a:rPr lang="x-none">
                        <a:latin typeface="Cambria Math" panose="02040503050406030204" pitchFamily="18" charset="0"/>
                      </a:rPr>
                      <m:t>𝐶</m:t>
                    </m:r>
                    <m:r>
                      <a:rPr lang="x-none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x-none">
                        <a:latin typeface="Cambria Math" panose="02040503050406030204" pitchFamily="18" charset="0"/>
                      </a:rPr>
                      <m:t>𝑢𝑟𝑛</m:t>
                    </m:r>
                    <m:r>
                      <a:rPr lang="x-none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x-none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x-none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x-none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x-none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𝑛𝑢𝑚𝑏𝑒𝑟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𝑢𝑠𝑒𝑟𝑠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𝑜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𝑐𝑎𝑛𝑐𝑒𝑙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𝑑𝑢𝑟𝑖𝑛𝑔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x-none">
                                <a:latin typeface="Cambria Math" panose="02040503050406030204" pitchFamily="18" charset="0"/>
                              </a:rPr>
                              <m:t>𝑚𝑜𝑛𝑡</m:t>
                            </m:r>
                            <m:r>
                              <a:rPr lang="x-none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x-none">
                            <a:latin typeface="Cambria Math" panose="02040503050406030204" pitchFamily="18" charset="0"/>
                          </a:rPr>
                          <m:t>𝑡𝑜𝑡𝑎𝑙</m:t>
                        </m:r>
                        <m:r>
                          <a:rPr lang="x-none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x-none">
                            <a:latin typeface="Cambria Math" panose="02040503050406030204" pitchFamily="18" charset="0"/>
                          </a:rPr>
                          <m:t>𝑛𝑢𝑚𝑏𝑒𝑟</m:t>
                        </m:r>
                      </m:den>
                    </m:f>
                  </m:oMath>
                </a14:m>
                <a:endParaRPr lang="x-none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8823794-1CCD-6B47-A448-640C64FEF9B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589212" y="1428750"/>
                <a:ext cx="4313864" cy="4482472"/>
              </a:xfrm>
              <a:blipFill>
                <a:blip r:embed="rId2"/>
                <a:stretch>
                  <a:fillRect l="-1176" r="-2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19F61D-6744-364D-BD0F-F876F2D76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Jason Matza | Calculating Churn Rates - Learn SQL From Scratch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CD4E4E-4603-1845-A838-5B377B374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3BFC5B-E370-B647-821F-17FE47928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3351" y="1264555"/>
            <a:ext cx="5041900" cy="279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10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59676-88F4-8B4C-9967-31C67498C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Step-by-step breakdown to calculate Churn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49B53E-FE55-684F-BD39-292C179C7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Jason Matza | Calculating Churn Rates - Learn SQL From Scratch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27CD7C-6F0D-0F4F-AC96-B02E6D7C4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4352D1-477D-F941-9E9D-23561F6C2FF7}"/>
              </a:ext>
            </a:extLst>
          </p:cNvPr>
          <p:cNvSpPr txBox="1"/>
          <p:nvPr/>
        </p:nvSpPr>
        <p:spPr>
          <a:xfrm>
            <a:off x="2589212" y="1905000"/>
            <a:ext cx="89153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What do we currently have?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Segments: 87, 30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/>
              <a:t>Range: 12/01/2016 to 3/30/2017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What we still need to calculate churn: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Months (subscriptions table missing months reference)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JOIN table (join months with subscriptions)</a:t>
            </a:r>
          </a:p>
          <a:p>
            <a:pPr marL="800100" lvl="1" indent="-342900">
              <a:buFont typeface="+mj-lt"/>
              <a:buAutoNum type="alphaLcPeriod"/>
            </a:pPr>
            <a:r>
              <a:rPr lang="en-US"/>
              <a:t>Status classification table</a:t>
            </a:r>
          </a:p>
          <a:p>
            <a:pPr marL="857250" lvl="1" indent="-400050">
              <a:buFont typeface="+mj-lt"/>
              <a:buAutoNum type="alphaLcPeriod"/>
            </a:pPr>
            <a:r>
              <a:rPr lang="en-US"/>
              <a:t>Status aggregate</a:t>
            </a:r>
          </a:p>
          <a:p>
            <a:pPr marL="857250" lvl="1" indent="-400050">
              <a:buFont typeface="+mj-lt"/>
              <a:buAutoNum type="alphaLcPeriod"/>
            </a:pPr>
            <a:r>
              <a:rPr lang="en-US"/>
              <a:t>Calculate churn rate</a:t>
            </a:r>
          </a:p>
          <a:p>
            <a:pPr marL="857250" lvl="1" indent="-400050">
              <a:buFont typeface="+mj-lt"/>
              <a:buAutoNum type="alphaLcPeriod"/>
            </a:pPr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82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96E5B-A90B-384F-9664-2299C041E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2a. Creating a temporary Months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5C2E4-3CDD-0B43-AC40-1DC5EEF3DA4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/>
              <a:t>WITH</a:t>
            </a:r>
            <a:r>
              <a:rPr lang="en-US"/>
              <a:t> clause is used as a more organized way to organize your data than subqueries</a:t>
            </a:r>
          </a:p>
          <a:p>
            <a:pPr marL="0" indent="0">
              <a:buNone/>
            </a:pPr>
            <a:r>
              <a:rPr lang="en-US" sz="1600" b="1"/>
              <a:t>WITH</a:t>
            </a:r>
            <a:r>
              <a:rPr lang="en-US" sz="1600"/>
              <a:t> {</a:t>
            </a:r>
            <a:r>
              <a:rPr lang="en-US" sz="1600" err="1">
                <a:solidFill>
                  <a:srgbClr val="FF0000"/>
                </a:solidFill>
              </a:rPr>
              <a:t>table_name</a:t>
            </a:r>
            <a:r>
              <a:rPr lang="en-US" sz="1600"/>
              <a:t>} </a:t>
            </a:r>
            <a:r>
              <a:rPr lang="en-US" sz="1600" b="1"/>
              <a:t>AS</a:t>
            </a:r>
            <a:r>
              <a:rPr lang="en-US" sz="1600"/>
              <a:t> ({</a:t>
            </a:r>
            <a:r>
              <a:rPr lang="en-US" sz="1600" err="1">
                <a:solidFill>
                  <a:srgbClr val="FF0000"/>
                </a:solidFill>
              </a:rPr>
              <a:t>subquery_body</a:t>
            </a:r>
            <a:r>
              <a:rPr lang="en-US" sz="1600"/>
              <a:t>}),</a:t>
            </a:r>
          </a:p>
          <a:p>
            <a:r>
              <a:rPr lang="en-US"/>
              <a:t>Codeflix requires a minimum subscription of 31 days</a:t>
            </a:r>
          </a:p>
          <a:p>
            <a:pPr lvl="1"/>
            <a:r>
              <a:rPr lang="en-US"/>
              <a:t>There is no churn in the first month so we don’t add it to the months table</a:t>
            </a:r>
          </a:p>
          <a:p>
            <a:r>
              <a:rPr lang="en-US"/>
              <a:t> We use UNION to stack the data on top of each other to form a complete months table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F959E7E-B4FD-5A41-8374-9218BE98B6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191375" y="2152511"/>
            <a:ext cx="4313238" cy="3724554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BDBCEE-3E05-3F4E-9D4E-0FB3E7F55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Jason Matza | Calculating Churn Rates - Learn SQL From Scratch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0A4F2-BCDA-5542-BE19-61618F869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DBB48-06D0-744A-9942-14FED61F59D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3629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urn_SQL_Capstone_Template" id="{1B7C6F03-4523-EA43-89B5-112D76D21FDF}" vid="{CE01F166-AC8F-D749-83C9-E20FE88805C8}"/>
    </a:ext>
  </a:extLst>
</a:theme>
</file>

<file path=ppt/theme/theme3.xml><?xml version="1.0" encoding="utf-8"?>
<a:theme xmlns:a="http://schemas.openxmlformats.org/drawingml/2006/main" name="1_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urn_SQL_Capstone_Template" id="{1B7C6F03-4523-EA43-89B5-112D76D21FDF}" vid="{CE01F166-AC8F-D749-83C9-E20FE88805C8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{7CB096D7-B924-5040-BA6D-3E2AEEC8C1F0}tf10001069</Template>
  <TotalTime>17735</TotalTime>
  <Words>1130</Words>
  <Application>Microsoft Macintosh PowerPoint</Application>
  <PresentationFormat>Widescreen</PresentationFormat>
  <Paragraphs>127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Dosis</vt:lpstr>
      <vt:lpstr>Roboto</vt:lpstr>
      <vt:lpstr>Roboto Black</vt:lpstr>
      <vt:lpstr>Roboto Thin</vt:lpstr>
      <vt:lpstr>Arial</vt:lpstr>
      <vt:lpstr>Calibri</vt:lpstr>
      <vt:lpstr>Cambria Math</vt:lpstr>
      <vt:lpstr>Century Gothic</vt:lpstr>
      <vt:lpstr>Wingdings 3</vt:lpstr>
      <vt:lpstr>Wisp</vt:lpstr>
      <vt:lpstr>Simple Light</vt:lpstr>
      <vt:lpstr>1_Simple Light</vt:lpstr>
      <vt:lpstr>PowerPoint Presentation</vt:lpstr>
      <vt:lpstr>PowerPoint Presentation</vt:lpstr>
      <vt:lpstr>PowerPoint Presentation</vt:lpstr>
      <vt:lpstr>1. Get Familiar with the Company</vt:lpstr>
      <vt:lpstr>1. Get Familiar with the Company - Continued</vt:lpstr>
      <vt:lpstr>PowerPoint Presentation</vt:lpstr>
      <vt:lpstr>2. Overall Churn Trend</vt:lpstr>
      <vt:lpstr>Step-by-step breakdown to calculate Churn </vt:lpstr>
      <vt:lpstr>2a. Creating a temporary Months table</vt:lpstr>
      <vt:lpstr>2b. Join Table</vt:lpstr>
      <vt:lpstr>2c. Status table</vt:lpstr>
      <vt:lpstr>2c. Status table – Cont.</vt:lpstr>
      <vt:lpstr>2d. Status Aggregate table</vt:lpstr>
      <vt:lpstr>Calculating Churn Rate</vt:lpstr>
      <vt:lpstr>PowerPoint Presentation</vt:lpstr>
      <vt:lpstr>What segment should Codeflix focus on expanding?</vt:lpstr>
      <vt:lpstr>Bonus – How would you modify the code to support a large number of segments?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JASON MATZA</dc:creator>
  <cp:lastModifiedBy>JASON MATZA</cp:lastModifiedBy>
  <cp:revision>60</cp:revision>
  <cp:lastPrinted>2018-11-06T21:40:06Z</cp:lastPrinted>
  <dcterms:created xsi:type="dcterms:W3CDTF">2018-10-17T16:05:08Z</dcterms:created>
  <dcterms:modified xsi:type="dcterms:W3CDTF">2018-11-06T21:41:03Z</dcterms:modified>
</cp:coreProperties>
</file>